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06" r:id="rId6"/>
    <p:sldId id="286" r:id="rId7"/>
    <p:sldId id="279" r:id="rId8"/>
    <p:sldId id="289" r:id="rId9"/>
    <p:sldId id="290" r:id="rId10"/>
    <p:sldId id="291" r:id="rId11"/>
    <p:sldId id="296" r:id="rId12"/>
    <p:sldId id="297" r:id="rId13"/>
    <p:sldId id="298" r:id="rId14"/>
    <p:sldId id="299" r:id="rId15"/>
    <p:sldId id="301" r:id="rId16"/>
    <p:sldId id="300" r:id="rId17"/>
    <p:sldId id="302" r:id="rId18"/>
    <p:sldId id="303" r:id="rId19"/>
    <p:sldId id="305" r:id="rId20"/>
    <p:sldId id="29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60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580;&#1583;&#1608;&#1604;%20&#1705;&#1604;&#1575;&#1587;&#1607;%20&#1576;&#1606;&#1583;&#1740;%20&#1576;&#1740;&#1605;&#1575;&#1585;&#1740;%20&#1602;&#1604;&#1576;&#1740;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662;&#1740;&#1588;&#1711;&#1740;&#1585;&#1740;%20&#1575;&#1586;%20&#1576;&#1575;&#1585;&#1583;&#1575;&#1585;&#1740;.jpg" TargetMode="External"/><Relationship Id="rId5" Type="http://schemas.openxmlformats.org/officeDocument/2006/relationships/hyperlink" Target="&#1587;&#1575;&#1586;&#1605;&#1575;&#1606;%20&#1576;&#1607;&#1583;&#1575;&#1588;&#1578;%20&#1580;&#1607;&#1575;&#1606;&#1740;.jpg" TargetMode="External"/><Relationship Id="rId4" Type="http://schemas.openxmlformats.org/officeDocument/2006/relationships/hyperlink" Target="&#1605;&#1608;&#1575;&#1585;&#1583;%20&#1662;&#1740;&#1588;&#1711;&#1608;&#1574;&#1740;%20&#1705;&#1606;&#1606;&#1583;&#1607;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583;&#1587;&#1578;&#1608;&#1585;&#1575;&#1604;&#1593;&#1605;&#1604;%20&#1578;&#1585;&#1608;&#1605;&#1576;&#1608;&#1570;&#1605;&#1576;&#1608;&#1604;&#1740;%20&#1608;&#1740;&#1585;&#1575;&#1740;&#1588;%20&#1583;&#1608;&#1605;.pd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580;&#1583;&#1608;&#1604;%20&#1588;&#1605;&#1575;&#1585;&#1607;%202%20&#1578;&#1585;&#1608;&#1605;&#1576;&#1608;&#1570;&#1605;&#1576;&#1608;&#1604;&#1740;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580;&#1583;&#1608;&#1604;%20&#1588;&#1605;&#1575;&#1585;&#1607;%203%20&#1578;&#1585;&#1608;&#1605;&#1576;&#1608;&#1570;&#1605;&#1576;&#1608;&#1604;&#1740;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580;&#1583;&#1608;&#1604;%20&#1588;&#1605;&#1575;&#1585;&#1607;%204%20&#1578;&#1585;&#1608;&#1605;&#1576;&#1608;&#1570;&#1605;&#1576;&#1608;&#1604;&#1740;.j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662;&#1585;&#1608;&#1578;&#1705;&#1604;%20&#1576;&#1740;&#1605;&#1575;&#1585;&#1740;%20&#1602;&#1604;&#1576;&#1740;.pd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711;&#1608;&#1585;&#1740;&#1578;&#1605;%20&#1588;&#1605;&#1575;&#1585;&#1607;%201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711;&#1608;&#1585;&#1740;&#1578;&#1605;%20&#1588;&#1605;&#1575;&#1585;&#1607;%202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endParaRPr lang="fa-IR" sz="13800" dirty="0">
              <a:solidFill>
                <a:schemeClr val="accent6">
                  <a:lumMod val="50000"/>
                </a:schemeClr>
              </a:solidFill>
              <a:cs typeface="2  Mah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E:\تصوریر برای بک گراند\picture 372-1.jpg"/>
          <p:cNvPicPr>
            <a:picLocks noChangeAspect="1" noChangeArrowheads="1"/>
          </p:cNvPicPr>
          <p:nvPr/>
        </p:nvPicPr>
        <p:blipFill>
          <a:blip r:embed="rId2" cstate="print"/>
          <a:srcRect t="14568" b="1543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85800" y="457200"/>
            <a:ext cx="8001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fa-IR" sz="3600" dirty="0" smtClean="0">
                <a:cs typeface="B Titr" panose="00000700000000000000" pitchFamily="2" charset="-78"/>
              </a:rPr>
              <a:t/>
            </a:r>
            <a:br>
              <a:rPr lang="fa-IR" sz="3600" dirty="0" smtClean="0">
                <a:cs typeface="B Titr" panose="00000700000000000000" pitchFamily="2" charset="-78"/>
              </a:rPr>
            </a:b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جداول انتهای دستور عمل بیماریهای قلبی در بارداری و پس از زایمان</a:t>
            </a:r>
            <a:b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cs typeface="B Titr" panose="00000700000000000000" pitchFamily="2" charset="-78"/>
              </a:rPr>
              <a:t> </a:t>
            </a:r>
            <a:endParaRPr kumimoji="0" lang="en-US" sz="3600" b="0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295400"/>
            <a:ext cx="8534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1- </a:t>
            </a:r>
            <a:r>
              <a:rPr lang="fa-IR" sz="2400" dirty="0" smtClean="0">
                <a:solidFill>
                  <a:srgbClr val="FFFFCC"/>
                </a:solidFill>
                <a:cs typeface="B Titr" pitchFamily="2" charset="-78"/>
                <a:hlinkClick r:id="rId3" action="ppaction://hlinkfile"/>
              </a:rPr>
              <a:t>طبقه بندی بالینی بیماریهای قلب </a:t>
            </a: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(طبقه بندی انجمن قلب نیویورک  </a:t>
            </a:r>
            <a:r>
              <a:rPr lang="en-US" sz="2400" dirty="0" smtClean="0">
                <a:solidFill>
                  <a:schemeClr val="bg1"/>
                </a:solidFill>
                <a:cs typeface="B Titr" pitchFamily="2" charset="-78"/>
              </a:rPr>
              <a:t>NYHA Class</a:t>
            </a: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 )</a:t>
            </a:r>
            <a:r>
              <a:rPr lang="en-US" sz="2400" dirty="0" smtClean="0">
                <a:solidFill>
                  <a:schemeClr val="bg1"/>
                </a:solidFill>
                <a:cs typeface="B Titr" pitchFamily="2" charset="-78"/>
              </a:rPr>
              <a:t>  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 2- </a:t>
            </a:r>
            <a:r>
              <a:rPr lang="fa-IR" sz="2400" dirty="0" smtClean="0">
                <a:solidFill>
                  <a:schemeClr val="bg1"/>
                </a:solidFill>
                <a:cs typeface="B Titr" pitchFamily="2" charset="-78"/>
                <a:hlinkClick r:id="rId4" action="ppaction://hlinkfile"/>
              </a:rPr>
              <a:t>موارد پیشگویی کننده </a:t>
            </a: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حوادث قلبی در بارداری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3- </a:t>
            </a:r>
            <a:r>
              <a:rPr lang="ar-SA" sz="2400" dirty="0" smtClean="0">
                <a:solidFill>
                  <a:schemeClr val="bg1"/>
                </a:solidFill>
                <a:cs typeface="B Titr" pitchFamily="2" charset="-78"/>
                <a:hlinkClick r:id="rId5" action="ppaction://hlinkfile"/>
              </a:rPr>
              <a:t>طبقه بندی سازمان جهانی بهداشت </a:t>
            </a:r>
            <a:r>
              <a:rPr lang="ar-SA" sz="2400" dirty="0" smtClean="0">
                <a:solidFill>
                  <a:schemeClr val="bg1"/>
                </a:solidFill>
                <a:cs typeface="B Titr" pitchFamily="2" charset="-78"/>
              </a:rPr>
              <a:t>برای تعیین خطر بیماریهای قلبی در بارداری </a:t>
            </a:r>
            <a:endParaRPr lang="fa-IR" sz="24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4- </a:t>
            </a:r>
            <a:r>
              <a:rPr lang="ar-SA" sz="2400" dirty="0" smtClean="0">
                <a:solidFill>
                  <a:schemeClr val="bg1"/>
                </a:solidFill>
                <a:cs typeface="B Titr" pitchFamily="2" charset="-78"/>
                <a:hlinkClick r:id="rId6" action="ppaction://hlinkfile"/>
              </a:rPr>
              <a:t>توصیه سازمان جهانی بهداشت برای روشهای پیشگیری از بارداری </a:t>
            </a:r>
            <a:r>
              <a:rPr lang="ar-SA" sz="2400" dirty="0" smtClean="0">
                <a:solidFill>
                  <a:schemeClr val="bg1"/>
                </a:solidFill>
                <a:cs typeface="B Titr" pitchFamily="2" charset="-78"/>
              </a:rPr>
              <a:t>در بیماریهای قلبی عروقی</a:t>
            </a:r>
            <a:endParaRPr lang="en-US" sz="24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Yagut" pitchFamily="2" charset="-7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09600" y="762000"/>
            <a:ext cx="8001000" cy="3200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fa-IR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دستور </a:t>
            </a:r>
            <a:r>
              <a:rPr lang="fa-IR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العمل </a:t>
            </a:r>
            <a:r>
              <a:rPr lang="fa-IR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پیشگیری از ترومبوآمبولی</a:t>
            </a:r>
            <a:endParaRPr lang="en-US" sz="7200" dirty="0">
              <a:ln>
                <a:solidFill>
                  <a:schemeClr val="bg1"/>
                </a:solidFill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0" y="304800"/>
            <a:ext cx="8991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در سال 1392 دستور عمل تهیه شده برای اجرا به دانشگاهها ارسال گردید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پس از دریافت نظرات اجرایی و منابع به روز آمده در ابتدای سال 1395 ویرایش دوم آن تهیه و ارسال شد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26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 یکی از تغییرات :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6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در ویرایش اول : </a:t>
            </a:r>
            <a:r>
              <a:rPr lang="fa-IR" sz="3000" dirty="0" smtClean="0">
                <a:solidFill>
                  <a:schemeClr val="bg1"/>
                </a:solidFill>
                <a:cs typeface="B Titr" pitchFamily="2" charset="-78"/>
              </a:rPr>
              <a:t>تصمیم گیری در مورد تجویز دارو با توجه به تعداد عوامل خطر انجام می شد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6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  <a:hlinkClick r:id="rId3" action="ppaction://hlinkfile"/>
              </a:rPr>
              <a:t>در ویرایش دوم </a:t>
            </a:r>
            <a:r>
              <a:rPr lang="fa-IR" sz="26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: </a:t>
            </a:r>
            <a:r>
              <a:rPr lang="fa-IR" sz="3000" dirty="0" smtClean="0">
                <a:solidFill>
                  <a:schemeClr val="bg1"/>
                </a:solidFill>
                <a:cs typeface="B Titr" pitchFamily="2" charset="-78"/>
              </a:rPr>
              <a:t>تصمیم گیری در مورد تجویز دارو با توجه به جمع امتیاز عوامل خطر انجام می شود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Yagut" pitchFamily="2" charset="-78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8600" y="228600"/>
            <a:ext cx="8915400" cy="102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/>
            </a:r>
            <a:br>
              <a:rPr kumimoji="0" lang="fa-I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</a:br>
            <a:r>
              <a:rPr lang="fa-IR" sz="5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استفاده از دستور عمل پیشگیری از ترومبوآمبولی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1143000"/>
            <a:ext cx="8686800" cy="3124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400" dirty="0" smtClean="0">
                <a:solidFill>
                  <a:schemeClr val="bg1"/>
                </a:solidFill>
                <a:cs typeface="B Titr" pitchFamily="2" charset="-78"/>
              </a:rPr>
              <a:t>توصیه های این دستورعمل درحد </a:t>
            </a:r>
            <a:r>
              <a:rPr lang="en-US" sz="2800" dirty="0" smtClean="0">
                <a:solidFill>
                  <a:schemeClr val="bg1"/>
                </a:solidFill>
                <a:cs typeface="B Titr" pitchFamily="2" charset="-78"/>
              </a:rPr>
              <a:t>Minimum Recommendation</a:t>
            </a:r>
            <a:r>
              <a:rPr lang="fa-IR" sz="2800" dirty="0" smtClean="0">
                <a:solidFill>
                  <a:schemeClr val="bg1"/>
                </a:solidFill>
                <a:cs typeface="B Titr" pitchFamily="2" charset="-78"/>
              </a:rPr>
              <a:t>  </a:t>
            </a:r>
            <a:r>
              <a:rPr lang="fa-IR" sz="3000" dirty="0" smtClean="0">
                <a:solidFill>
                  <a:schemeClr val="bg1"/>
                </a:solidFill>
                <a:cs typeface="B Titr" pitchFamily="2" charset="-78"/>
              </a:rPr>
              <a:t>هستند و با توجه به </a:t>
            </a:r>
            <a:r>
              <a:rPr lang="fa-IR" sz="3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itchFamily="2" charset="-78"/>
              </a:rPr>
              <a:t>وضعیت بالینی هر بیمار باید در مورد </a:t>
            </a:r>
            <a:r>
              <a:rPr lang="fa-IR" sz="3000" b="1" u="sng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itchFamily="2" charset="-78"/>
              </a:rPr>
              <a:t>دوز یا مدت بیشتر تجویز دارو </a:t>
            </a:r>
            <a:r>
              <a:rPr lang="fa-IR" sz="3000" u="sng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itchFamily="2" charset="-78"/>
              </a:rPr>
              <a:t>یا سایر مراقبتها </a:t>
            </a:r>
            <a:r>
              <a:rPr lang="fa-IR" sz="3000" dirty="0" smtClean="0">
                <a:solidFill>
                  <a:schemeClr val="bg1"/>
                </a:solidFill>
                <a:cs typeface="B Titr" pitchFamily="2" charset="-78"/>
              </a:rPr>
              <a:t>تصمیم گیری شود</a:t>
            </a:r>
            <a:endParaRPr lang="en-US" sz="30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3000" dirty="0" smtClean="0">
                <a:solidFill>
                  <a:schemeClr val="bg1"/>
                </a:solidFill>
                <a:cs typeface="B Titr" pitchFamily="2" charset="-78"/>
              </a:rPr>
              <a:t>عوامل خطر ابتلا به ترومبوآمبولی و امتیاز هر یک از آنها در </a:t>
            </a:r>
            <a:r>
              <a:rPr lang="fa-IR" sz="3000" dirty="0" smtClean="0">
                <a:solidFill>
                  <a:schemeClr val="bg1"/>
                </a:solidFill>
                <a:cs typeface="B Titr" pitchFamily="2" charset="-78"/>
                <a:hlinkClick r:id="rId3" action="ppaction://hlinkfile"/>
              </a:rPr>
              <a:t>جدول شماره 2 </a:t>
            </a:r>
            <a:r>
              <a:rPr lang="fa-IR" sz="3000" dirty="0" smtClean="0">
                <a:solidFill>
                  <a:schemeClr val="bg1"/>
                </a:solidFill>
                <a:cs typeface="B Titr" pitchFamily="2" charset="-78"/>
              </a:rPr>
              <a:t>نوشته شده است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52400"/>
            <a:ext cx="8915400" cy="102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/>
            </a:r>
            <a:br>
              <a:rPr kumimoji="0" lang="fa-I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</a:br>
            <a:r>
              <a:rPr lang="fa-IR" sz="5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استفاده از دستور عمل پیشگیری از ترومبوآمبولی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1143000"/>
            <a:ext cx="86868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3200" dirty="0" smtClean="0">
                <a:solidFill>
                  <a:schemeClr val="bg1"/>
                </a:solidFill>
                <a:cs typeface="B Titr" pitchFamily="2" charset="-78"/>
              </a:rPr>
              <a:t>پس از اخذ تاریخچه مراجعه کننده، باید عوامل خطر مربوط به هر بیمار ارزیابی و جمع امتیاز آنها تعیین شود </a:t>
            </a:r>
            <a:endParaRPr lang="en-US" sz="32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a-IR" sz="32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3200" dirty="0" smtClean="0">
                <a:solidFill>
                  <a:schemeClr val="bg1"/>
                </a:solidFill>
                <a:cs typeface="B Titr" pitchFamily="2" charset="-78"/>
              </a:rPr>
              <a:t>در مورد تجویز دارو یا سایر توصیه ها با توجه به جمع امتیاز هر بیمار و مقطعی که در آن قرار دارد به شرح زیر تصمیم گیری شود:</a:t>
            </a:r>
            <a:endParaRPr lang="en-US" sz="32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a-IR" sz="31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در مقطع بارداری ، با توجه به </a:t>
            </a:r>
            <a:r>
              <a:rPr lang="fa-IR" sz="31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  <a:hlinkClick r:id="rId3" action="ppaction://hlinkfile"/>
              </a:rPr>
              <a:t>جدول شماره 3</a:t>
            </a:r>
            <a:r>
              <a:rPr lang="fa-IR" sz="31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 </a:t>
            </a:r>
            <a:endParaRPr lang="en-US" sz="3100" dirty="0" smtClean="0">
              <a:ln>
                <a:solidFill>
                  <a:schemeClr val="bg1"/>
                </a:solidFill>
              </a:ln>
              <a:solidFill>
                <a:srgbClr val="FF9900"/>
              </a:solidFill>
              <a:cs typeface="B Titr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a-IR" sz="31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در مقطع پس از زایمان (طبیعی یا سزارین) ، با توجه به </a:t>
            </a:r>
            <a:r>
              <a:rPr lang="fa-IR" sz="31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  <a:hlinkClick r:id="rId4" action="ppaction://hlinkfile"/>
              </a:rPr>
              <a:t>جدول شماره 4</a:t>
            </a:r>
            <a:endParaRPr lang="en-US" sz="3100" dirty="0" smtClean="0">
              <a:ln>
                <a:solidFill>
                  <a:schemeClr val="bg1"/>
                </a:solidFill>
              </a:ln>
              <a:solidFill>
                <a:srgbClr val="FF9900"/>
              </a:solidFill>
              <a:cs typeface="B Titr" pitchFamily="2" charset="-7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حداقل انتظارات </a:t>
            </a:r>
            <a:endParaRPr lang="en-US" sz="3600" dirty="0">
              <a:ln>
                <a:solidFill>
                  <a:schemeClr val="bg1"/>
                </a:solidFill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1524000"/>
            <a:ext cx="86106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700" dirty="0" smtClean="0">
                <a:solidFill>
                  <a:schemeClr val="bg1"/>
                </a:solidFill>
                <a:cs typeface="B Titr" pitchFamily="2" charset="-78"/>
              </a:rPr>
              <a:t>برگزاری جلسات آموزشی برای کلیه متخصصین قلب و زنان در  مورد معرفی و اجرای دستور عمل های بیماریهای قلبی و ترومبوآمبولی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7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700" dirty="0" smtClean="0">
                <a:solidFill>
                  <a:schemeClr val="bg1"/>
                </a:solidFill>
                <a:cs typeface="B Titr" pitchFamily="2" charset="-78"/>
              </a:rPr>
              <a:t>فرم ارزیابی خطر ترومبوآمبولی در پرونده های بیمارستانی تکمیل شود و در بازدیدها مورد نظارت قرار گیرد</a:t>
            </a:r>
            <a:endParaRPr lang="fa-IR" sz="2700" dirty="0">
              <a:solidFill>
                <a:schemeClr val="bg1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295400"/>
            <a:ext cx="8229600" cy="338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Ferdosi" panose="000004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Ferdosi" panose="000004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14400" y="1295400"/>
            <a:ext cx="71628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کلیه اسلایدها روز برگزاری</a:t>
            </a:r>
            <a:r>
              <a:rPr kumimoji="0" lang="fa-IR" sz="4000" b="0" i="0" u="none" strike="noStrike" kern="1200" cap="none" spc="0" normalizeH="0" noProof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</a:t>
            </a:r>
            <a:r>
              <a:rPr kumimoji="0" lang="fa-IR" sz="4000" b="0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کنفرانس در سایت اداره مامائی معاونت درمان بارگذاری می شوند </a:t>
            </a:r>
            <a:endParaRPr kumimoji="0" lang="en-US" sz="4000" b="0" i="0" u="none" strike="noStrike" kern="1200" cap="none" spc="0" normalizeH="0" baseline="0" noProof="0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uLnTx/>
              <a:uFillTx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E:\ترویج زایمان\فرهنگ سازی و مداخلات\جشنواره البرز\wew\8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00" r="17000" b="6154"/>
          <a:stretch>
            <a:fillRect/>
          </a:stretch>
        </p:blipFill>
        <p:spPr>
          <a:xfrm>
            <a:off x="762000" y="1676400"/>
            <a:ext cx="3962400" cy="3733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943600" y="2133600"/>
            <a:ext cx="23310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موفق </a:t>
            </a:r>
          </a:p>
          <a:p>
            <a:pPr algn="ctr"/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 </a:t>
            </a:r>
          </a:p>
          <a:p>
            <a:pPr algn="ctr"/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موید باشید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E:\ترویج زایمان\فرهنگ سازی و مداخلات\جشنواره البرز\wew\8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00" r="17000" b="6154"/>
          <a:stretch>
            <a:fillRect/>
          </a:stretch>
        </p:blipFill>
        <p:spPr>
          <a:xfrm>
            <a:off x="762000" y="1676400"/>
            <a:ext cx="3962400" cy="3733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1981200"/>
            <a:ext cx="419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اداره مامائی دانشگاه علوم 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پزشکی البرز</a:t>
            </a:r>
          </a:p>
          <a:p>
            <a:pPr algn="ctr"/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1395/06/08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838200"/>
            <a:ext cx="8229600" cy="3886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5400" b="1" i="0" u="none" strike="noStrike" kern="1200" spc="50" normalizeH="0" baseline="0" noProof="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cs typeface="B Titr" pitchFamily="2" charset="-78"/>
              </a:rPr>
              <a:t>معرفی دستور العمل بیماریهای قلبی در بارداری و پس از </a:t>
            </a:r>
            <a:r>
              <a:rPr kumimoji="0" lang="fa-IR" sz="5400" b="1" i="0" u="none" strike="noStrike" kern="1200" spc="50" normalizeH="0" baseline="0" noProof="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cs typeface="B Titr" pitchFamily="2" charset="-78"/>
              </a:rPr>
              <a:t>زایمان</a:t>
            </a:r>
            <a:endParaRPr kumimoji="0" lang="fa-IR" sz="5400" b="1" i="0" u="none" strike="noStrike" kern="1200" spc="50" normalizeH="0" baseline="0" noProof="0" dirty="0" smtClean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uLnTx/>
              <a:uFillTx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228600"/>
            <a:ext cx="9144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Titr" pitchFamily="2" charset="-78"/>
              </a:rPr>
              <a:t>طی سالهای اخیر مرگ و میر مادران به دلیل </a:t>
            </a:r>
            <a:r>
              <a:rPr kumimoji="0" lang="fa-IR" sz="3900" b="0" i="1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Titr" pitchFamily="2" charset="-78"/>
              </a:rPr>
              <a:t>بیماریهای قلبی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Titr" pitchFamily="2" charset="-78"/>
              </a:rPr>
              <a:t>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Titr" pitchFamily="2" charset="-78"/>
              </a:rPr>
              <a:t>در کشور رو به افزایش بوده که بسیاری از آنها قابل پیشگیری بوده اند.</a:t>
            </a:r>
          </a:p>
          <a:p>
            <a:pPr marL="342900" marR="0" lvl="0" indent="-342900" algn="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B Titr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Titr" pitchFamily="2" charset="-78"/>
              </a:rPr>
              <a:t> این امر بیانگر نیاز ارائه دهندگان خدمت به یک </a:t>
            </a:r>
            <a:r>
              <a:rPr lang="fa-IR" sz="3900" i="1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راهنمای بالینی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Titr" pitchFamily="2" charset="-78"/>
              </a:rPr>
              <a:t>در مورد شناسایی مادران مبتلا و نحوه مراقبت از آنها است. 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752600"/>
            <a:ext cx="82296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Yagut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مجموعه ای علمی با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cs typeface="B Titr" pitchFamily="2" charset="-78"/>
              </a:rPr>
              <a:t>ذکر منبع و پیشنهادات کاربردی برای غنی تر شدن محتوی و برطرف کردن مشکلات اجرایی،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که از اداره سلامت مادران وزارت متبوع</a:t>
            </a:r>
            <a:r>
              <a:rPr kumimoji="0" lang="fa-IR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به کل کشور ابلاغ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شد.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Titr" pitchFamily="2" charset="-78"/>
            </a:endParaRPr>
          </a:p>
        </p:txBody>
      </p:sp>
      <p:sp>
        <p:nvSpPr>
          <p:cNvPr id="9" name="Title 1">
            <a:hlinkClick r:id="rId3" action="ppaction://hlinkfile"/>
          </p:cNvPr>
          <p:cNvSpPr txBox="1">
            <a:spLocks/>
          </p:cNvSpPr>
          <p:nvPr/>
        </p:nvSpPr>
        <p:spPr>
          <a:xfrm>
            <a:off x="152400" y="685800"/>
            <a:ext cx="8991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  <a:hlinkClick r:id="rId3" action="ppaction://hlinkfile"/>
              </a:rPr>
              <a:t>دستور </a:t>
            </a:r>
            <a:r>
              <a:rPr lang="fa-IR" sz="360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  <a:hlinkClick r:id="rId3" action="ppaction://hlinkfile"/>
              </a:rPr>
              <a:t>ال</a:t>
            </a:r>
            <a:r>
              <a:rPr kumimoji="0" lang="fa-IR" sz="3600" b="0" i="0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  <a:hlinkClick r:id="rId3" action="ppaction://hlinkfile"/>
              </a:rPr>
              <a:t>عمل بیماریهای قلبی در بارداری و پس از زایمان</a:t>
            </a:r>
            <a:endParaRPr kumimoji="0" lang="en-US" sz="3600" b="0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85800" y="685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هدف از دستور </a:t>
            </a:r>
            <a:r>
              <a:rPr lang="fa-IR" sz="360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ال</a:t>
            </a:r>
            <a:r>
              <a:rPr kumimoji="0" lang="fa-IR" sz="3600" b="0" i="0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عمل بیماریهای قلبی در بارداری و پس از زایمان</a:t>
            </a:r>
            <a:endParaRPr kumimoji="0" lang="en-US" sz="3600" b="0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1752600"/>
            <a:ext cx="82296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Yagut" pitchFamily="2" charset="-78"/>
              </a:rPr>
              <a:t> </a:t>
            </a:r>
            <a:endParaRPr kumimoji="0" lang="fa-I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Yagut" pitchFamily="2" charset="-78"/>
            </a:endParaRP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با توجه به تشابه برخی تغییرات فیزیولوژیک بارداری با بیماری قلبی، افتراق علائم و یافته های طبیعی در بارداری با علائم و یافته های بیماری بسیار مهم است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Titr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85800" y="4572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هدف از دستور </a:t>
            </a:r>
            <a:r>
              <a:rPr lang="fa-IR" sz="360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ال</a:t>
            </a:r>
            <a:r>
              <a:rPr kumimoji="0" lang="fa-IR" sz="3600" b="0" i="0" u="none" strike="noStrike" kern="1200" cap="none" spc="0" normalizeH="0" baseline="0" noProof="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عمل بیماریهای قلبی در بارداری و پس از زایمان</a:t>
            </a:r>
            <a:endParaRPr kumimoji="0" lang="en-US" sz="3600" b="0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914400"/>
            <a:ext cx="8458200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Yagut" pitchFamily="2" charset="-78"/>
              </a:rPr>
              <a:t> </a:t>
            </a:r>
            <a:endParaRPr kumimoji="0" lang="fa-I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Yagut" pitchFamily="2" charset="-78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 w="12700">
                  <a:solidFill>
                    <a:srgbClr val="FF0000"/>
                  </a:solidFill>
                </a:ln>
                <a:solidFill>
                  <a:srgbClr val="FFFFCC"/>
                </a:solidFill>
                <a:effectLst/>
                <a:uLnTx/>
                <a:uFillTx/>
                <a:cs typeface="B Titr" pitchFamily="2" charset="-78"/>
              </a:rPr>
              <a:t>بنابراین :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در هر یک از مقاطع </a:t>
            </a:r>
            <a:r>
              <a:rPr kumimoji="0" lang="fa-IR" sz="2800" b="0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cs typeface="B Titr" pitchFamily="2" charset="-78"/>
              </a:rPr>
              <a:t>پیش از بارداری تا پس از زایمان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، زنان مشکوک یا مبتلا به بیماری قلبی به موقع شناسایی شده، به متخصص قلب ارجاع شوند 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مراقبت مطلوب و مورد نیاز برای آنان انجام شود تا عوامل قابل اجتناب منجر به ایجاد عوارض یا مرگ مادر و نوزاد به حداقل برسند.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Titr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28600" y="609600"/>
            <a:ext cx="87630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استفاده از دستور عمل بیماریهای قلبی در بارداری و پس از زایمان</a:t>
            </a: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2  Niki Border" panose="00000400000000000000" pitchFamily="2" charset="-78"/>
              </a:rPr>
              <a:t/>
            </a:r>
            <a:b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2  Niki Border" panose="00000400000000000000" pitchFamily="2" charset="-78"/>
              </a:rPr>
            </a:br>
            <a:r>
              <a:rPr lang="en-US" sz="2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/>
            </a:r>
            <a:br>
              <a:rPr lang="en-US" sz="2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endParaRPr kumimoji="0" lang="en-US" sz="32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838200"/>
            <a:ext cx="8763000" cy="55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Yagut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4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در مقطع </a:t>
            </a:r>
            <a:r>
              <a:rPr kumimoji="0" lang="fa-IR" sz="2400" b="0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effectLst/>
                <a:uLnTx/>
                <a:uFillTx/>
                <a:cs typeface="B Titr" pitchFamily="2" charset="-78"/>
              </a:rPr>
              <a:t>پیش از بارداری: </a:t>
            </a:r>
            <a:endParaRPr kumimoji="0" lang="en-US" sz="2400" b="0" i="0" u="none" strike="noStrike" kern="1200" cap="none" spc="0" normalizeH="0" baseline="0" noProof="0" dirty="0" smtClean="0">
              <a:ln>
                <a:solidFill>
                  <a:schemeClr val="bg1"/>
                </a:solidFill>
              </a:ln>
              <a:solidFill>
                <a:srgbClr val="FF9900"/>
              </a:solidFill>
              <a:effectLst/>
              <a:uLnTx/>
              <a:uFillTx/>
              <a:cs typeface="B Titr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تمام زنانی که برای مراقبت پیش از بارداری مراجعه می کنند باید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  <a:hlinkClick r:id="rId3" action="ppaction://hlinkfile"/>
              </a:rPr>
              <a:t>)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  <a:hlinkClick r:id="rId3" action="ppaction://hlinkfile"/>
              </a:rPr>
              <a:t>مطابق الگوریتم شماره 1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  <a:hlinkClick r:id="rId3" action="ppaction://hlinkfile"/>
              </a:rPr>
              <a:t> (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از نظر بیماری قلبی بررسی شده و در صورت نیاز به متخصص قلب ارجاع شوند.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Titr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24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این بررسی شامل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گرفتن تاریخچه فردی و خانوادگی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معاینه بالینی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سوال در مورد علائم خطر است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Titr" pitchFamily="2" charset="-78"/>
              </a:rPr>
              <a:t> نحوه ادامه مراقبتها برای زنان مبتلا به بیماری قلبی بعد از الگوریتم شماره 1 ذکر شده است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Titr" pitchFamily="2" charset="-7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E:\سال95\آموزش\ترومبوآمبولیو بیماری قلبی\picture 1038-1.jpg"/>
          <p:cNvPicPr>
            <a:picLocks noChangeAspect="1" noChangeArrowheads="1"/>
          </p:cNvPicPr>
          <p:nvPr/>
        </p:nvPicPr>
        <p:blipFill>
          <a:blip r:embed="rId2" cstate="print"/>
          <a:srcRect b="39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81000" y="609600"/>
            <a:ext cx="8763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استفاده از دستور عمل بیماریهای قلبی در بارداری و پس از زایمان</a:t>
            </a:r>
            <a: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2  Niki Border" panose="00000400000000000000" pitchFamily="2" charset="-78"/>
              </a:rPr>
              <a:t/>
            </a:r>
            <a:br>
              <a:rPr lang="fa-IR" sz="3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cs typeface="2  Niki Border" panose="00000400000000000000" pitchFamily="2" charset="-78"/>
              </a:rPr>
            </a:br>
            <a:r>
              <a:rPr lang="en-US" sz="2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/>
            </a:r>
            <a:br>
              <a:rPr lang="en-US" sz="2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endParaRPr lang="en-US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685800"/>
            <a:ext cx="85344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Yagut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fa-IR" sz="26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در مقطع بارداری: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1900" dirty="0" smtClean="0">
                <a:solidFill>
                  <a:schemeClr val="bg1"/>
                </a:solidFill>
                <a:cs typeface="B Titr" pitchFamily="2" charset="-78"/>
              </a:rPr>
              <a:t>تمام زنانی که برای مراقبت بارداری مراجعه می کنند باید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1900" dirty="0" smtClean="0">
                <a:solidFill>
                  <a:schemeClr val="bg1"/>
                </a:solidFill>
                <a:cs typeface="B Titr" pitchFamily="2" charset="-78"/>
                <a:hlinkClick r:id="rId3" action="ppaction://hlinkfile"/>
              </a:rPr>
              <a:t> ( مطابق الگوریتم شماره 2 ) </a:t>
            </a:r>
            <a:r>
              <a:rPr lang="fa-IR" sz="1900" dirty="0" smtClean="0">
                <a:solidFill>
                  <a:schemeClr val="bg1"/>
                </a:solidFill>
                <a:cs typeface="B Titr" pitchFamily="2" charset="-78"/>
              </a:rPr>
              <a:t>از نظر بیماری قلبی بررسی شده و در صورت نیاز به متخصص قلب ارجاع شوند.</a:t>
            </a:r>
          </a:p>
          <a:p>
            <a:pPr marL="342900" indent="-342900" algn="r" rtl="1">
              <a:spcBef>
                <a:spcPct val="20000"/>
              </a:spcBef>
              <a:buFont typeface="Courier New" panose="02070309020205020404" pitchFamily="49" charset="0"/>
              <a:buChar char="o"/>
            </a:pPr>
            <a:r>
              <a:rPr lang="fa-IR" sz="2600" dirty="0" smtClean="0">
                <a:ln>
                  <a:solidFill>
                    <a:schemeClr val="bg1"/>
                  </a:solidFill>
                </a:ln>
                <a:solidFill>
                  <a:srgbClr val="FF9900"/>
                </a:solidFill>
                <a:cs typeface="B Titr" pitchFamily="2" charset="-78"/>
              </a:rPr>
              <a:t> این بررسی شامل </a:t>
            </a:r>
          </a:p>
          <a:p>
            <a:pPr algn="r" rtl="1">
              <a:lnSpc>
                <a:spcPct val="110000"/>
              </a:lnSpc>
              <a:spcBef>
                <a:spcPct val="20000"/>
              </a:spcBef>
            </a:pPr>
            <a:r>
              <a:rPr lang="fa-IR" sz="1900" dirty="0" smtClean="0">
                <a:solidFill>
                  <a:schemeClr val="bg1"/>
                </a:solidFill>
                <a:cs typeface="B Titr" pitchFamily="2" charset="-78"/>
              </a:rPr>
              <a:t>گرفتن تاریخچه فردی و خانوادگی</a:t>
            </a:r>
          </a:p>
          <a:p>
            <a:pPr algn="r" rtl="1">
              <a:lnSpc>
                <a:spcPct val="110000"/>
              </a:lnSpc>
              <a:spcBef>
                <a:spcPct val="20000"/>
              </a:spcBef>
            </a:pPr>
            <a:r>
              <a:rPr lang="fa-IR" sz="1900" dirty="0" smtClean="0">
                <a:solidFill>
                  <a:schemeClr val="bg1"/>
                </a:solidFill>
                <a:cs typeface="B Titr" pitchFamily="2" charset="-78"/>
              </a:rPr>
              <a:t>معاینه بالینی </a:t>
            </a:r>
          </a:p>
          <a:p>
            <a:pPr algn="r" rtl="1">
              <a:lnSpc>
                <a:spcPct val="110000"/>
              </a:lnSpc>
              <a:spcBef>
                <a:spcPct val="20000"/>
              </a:spcBef>
            </a:pPr>
            <a:r>
              <a:rPr lang="fa-IR" sz="1900" dirty="0" smtClean="0">
                <a:solidFill>
                  <a:schemeClr val="bg1"/>
                </a:solidFill>
                <a:cs typeface="B Titr" pitchFamily="2" charset="-78"/>
              </a:rPr>
              <a:t>سوال در مورد علائم خطر است. </a:t>
            </a:r>
          </a:p>
          <a:p>
            <a:pPr algn="r" rtl="1">
              <a:lnSpc>
                <a:spcPct val="110000"/>
              </a:lnSpc>
              <a:spcBef>
                <a:spcPct val="20000"/>
              </a:spcBef>
            </a:pPr>
            <a:r>
              <a:rPr lang="fa-IR" sz="1900" dirty="0" smtClean="0">
                <a:solidFill>
                  <a:schemeClr val="bg1"/>
                </a:solidFill>
                <a:cs typeface="B Titr" pitchFamily="2" charset="-78"/>
              </a:rPr>
              <a:t>نحوه ادامه مراقبتها برای زنان باردار مبتلا به بیماری قلبی بعد از الگوریتم شماره 2 ذکر شده است</a:t>
            </a:r>
            <a:endParaRPr lang="en-US" sz="1900" dirty="0" smtClean="0">
              <a:solidFill>
                <a:schemeClr val="bg1"/>
              </a:solidFill>
              <a:cs typeface="B Titr" pitchFamily="2" charset="-7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سند" ma:contentTypeID="0x010100CB44FC6A6ED67046B81D4F45EC5D9DCA" ma:contentTypeVersion="0" ma:contentTypeDescription="ایجاد یک سند جدید." ma:contentTypeScope="" ma:versionID="b198bc2e6972eed3d5217e2f802a131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3caffcad0035e49d27a9ea5afacc81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 مورد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2C7A0D-D396-470F-9216-BF84C32DA1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C5EE270-F6F4-4233-9D49-61D812D48A8D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963A6C9-09A1-42C4-8C2C-765AA39803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451</TotalTime>
  <Words>552</Words>
  <Application>Microsoft Office PowerPoint</Application>
  <PresentationFormat>On-screen Show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pourheidari</cp:lastModifiedBy>
  <cp:revision>69</cp:revision>
  <dcterms:created xsi:type="dcterms:W3CDTF">2006-08-16T00:00:00Z</dcterms:created>
  <dcterms:modified xsi:type="dcterms:W3CDTF">2016-08-29T03:33:55Z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0x010100CB44FC6A6ED67046B81D4F45EC5D9DCA</vt:lpwstr>
  </property>
</Properties>
</file>